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5"/>
  </p:notesMasterIdLst>
  <p:sldIdLst>
    <p:sldId id="256" r:id="rId6"/>
    <p:sldId id="272" r:id="rId7"/>
    <p:sldId id="280" r:id="rId8"/>
    <p:sldId id="279" r:id="rId9"/>
    <p:sldId id="273" r:id="rId10"/>
    <p:sldId id="274" r:id="rId11"/>
    <p:sldId id="277" r:id="rId12"/>
    <p:sldId id="258" r:id="rId13"/>
    <p:sldId id="276" r:id="rId14"/>
  </p:sldIdLst>
  <p:sldSz cx="9144000" cy="6858000" type="screen4x3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F4C1AB-D4F6-4741-B374-322A61BD5BBD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9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4" name="Slika 4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Slika 8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2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pic>
        <p:nvPicPr>
          <p:cNvPr id="3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9"/>
          <p:cNvPicPr/>
          <p:nvPr/>
        </p:nvPicPr>
        <p:blipFill>
          <a:blip r:embed="rId15" cstate="print"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16" cstate="print"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AC095EF7-6A08-4B0F-9EC9-5CE8FD7835F5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" name="Line 6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/>
          <a:lstStyle/>
          <a:p>
            <a:pPr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level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D0774072-3B64-4D52-86BA-AB54B40721FF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sola.amnesty.si/gustavo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11640" y="620688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PIŠEM ZA PRAVICE 2020</a:t>
            </a:r>
            <a:endParaRPr dirty="0">
              <a:latin typeface="Amnesty Trade Gothic" panose="020B0503040303020004" pitchFamily="34" charset="-18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11640" y="4672080"/>
            <a:ext cx="6933960" cy="13712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sz="2800" b="1" dirty="0" smtClean="0">
                <a:latin typeface="Amnesty Trade Gothic" panose="020B0503040303020004" pitchFamily="34" charset="-18"/>
              </a:rPr>
              <a:t>GUSTAVO GATICA, ČILE</a:t>
            </a:r>
            <a:endParaRPr lang="sl-SI" sz="2800" dirty="0">
              <a:latin typeface="Amnesty Trade Gothic" panose="020B0503040303020004" pitchFamily="34" charset="-18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GUSTAVO GATICA, ČILE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>
              <a:buSzPct val="45000"/>
            </a:pPr>
            <a:r>
              <a:rPr lang="pl-PL" b="1" dirty="0" smtClean="0">
                <a:latin typeface="Amnesty Trade Gothic" panose="020B0503040303020004" pitchFamily="34" charset="-18"/>
              </a:rPr>
              <a:t>»</a:t>
            </a:r>
            <a:r>
              <a:rPr lang="sl-SI" b="1" dirty="0" smtClean="0">
                <a:latin typeface="Amnesty Trade Gothic" panose="020B0503040303020004" pitchFamily="34" charset="-18"/>
              </a:rPr>
              <a:t>Svoje oči sem žrtvoval, da bi se ljudje prebudili,« </a:t>
            </a:r>
            <a:r>
              <a:rPr lang="sl-SI" dirty="0" smtClean="0">
                <a:latin typeface="Amnesty Trade Gothic" panose="020B0503040303020004" pitchFamily="34" charset="-18"/>
              </a:rPr>
              <a:t>pravi </a:t>
            </a:r>
            <a:r>
              <a:rPr lang="sl-SI" dirty="0" err="1" smtClean="0">
                <a:latin typeface="Amnesty Trade Gothic" panose="020B0503040303020004" pitchFamily="34" charset="-18"/>
              </a:rPr>
              <a:t>Gustavo</a:t>
            </a:r>
            <a:r>
              <a:rPr lang="sl-SI" dirty="0" smtClean="0">
                <a:latin typeface="Amnesty Trade Gothic" panose="020B0503040303020004" pitchFamily="34" charset="-18"/>
              </a:rPr>
              <a:t>.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r="15708" b="38366"/>
          <a:stretch/>
        </p:blipFill>
        <p:spPr>
          <a:xfrm>
            <a:off x="2627784" y="2739102"/>
            <a:ext cx="3847592" cy="34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Ko so v Čilu zaradi naraščajočih cen in neenakosti izbruhnili </a:t>
            </a:r>
            <a:r>
              <a:rPr lang="sl-SI" b="1">
                <a:solidFill>
                  <a:prstClr val="black"/>
                </a:solidFill>
                <a:latin typeface="Amnesty Trade Gothic" panose="020B0503040303020004" pitchFamily="34" charset="-18"/>
              </a:rPr>
              <a:t>protesti</a:t>
            </a: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, je Gustavo Gatica v prestolnici Santiago študiral psihologijo.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Kot milijoni drugih se je tudi on </a:t>
            </a:r>
            <a:r>
              <a:rPr lang="sl-SI" b="1">
                <a:solidFill>
                  <a:prstClr val="black"/>
                </a:solidFill>
                <a:latin typeface="Amnesty Trade Gothic" panose="020B0503040303020004" pitchFamily="34" charset="-18"/>
              </a:rPr>
              <a:t>podal na ulice</a:t>
            </a: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Nekega usodnega novembrskega dne so policisti svoje šibrovke napolnili z gumijastimi naboji in pričeli </a:t>
            </a:r>
            <a:r>
              <a:rPr lang="sl-SI" b="1">
                <a:solidFill>
                  <a:prstClr val="black"/>
                </a:solidFill>
                <a:latin typeface="Amnesty Trade Gothic" panose="020B0503040303020004" pitchFamily="34" charset="-18"/>
              </a:rPr>
              <a:t>streljati</a:t>
            </a: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 v množico. </a:t>
            </a: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271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Med množico je bil tudi Gustavo. Zadet je bil v obe očesi in posledično trajno </a:t>
            </a:r>
            <a:r>
              <a:rPr lang="sl-SI" b="1">
                <a:solidFill>
                  <a:prstClr val="black"/>
                </a:solidFill>
                <a:latin typeface="Amnesty Trade Gothic" panose="020B0503040303020004" pitchFamily="34" charset="-18"/>
              </a:rPr>
              <a:t>oslepel</a:t>
            </a: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Med notranjo policijsko preiskavo po streljanju je bilo ugotovljeno, da </a:t>
            </a:r>
            <a:r>
              <a:rPr lang="sl-SI" b="1">
                <a:solidFill>
                  <a:prstClr val="black"/>
                </a:solidFill>
                <a:latin typeface="Amnesty Trade Gothic" panose="020B0503040303020004" pitchFamily="34" charset="-18"/>
              </a:rPr>
              <a:t>nihče ni odgovoren</a:t>
            </a: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. </a:t>
            </a:r>
          </a:p>
          <a:p>
            <a:pPr lvl="0">
              <a:lnSpc>
                <a:spcPct val="150000"/>
              </a:lnSpc>
            </a:pPr>
            <a:endParaRPr lang="sl-SI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A tisti, ki so dopustili, da pride do napada na Gustava, ostajajo </a:t>
            </a:r>
            <a:r>
              <a:rPr lang="sl-SI" b="1">
                <a:solidFill>
                  <a:prstClr val="black"/>
                </a:solidFill>
                <a:latin typeface="Amnesty Trade Gothic" panose="020B0503040303020004" pitchFamily="34" charset="-18"/>
              </a:rPr>
              <a:t>nekaznovani</a:t>
            </a: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.</a:t>
            </a: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75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PIŠITE DRŽAVNEMU TOŽILCU ČILA </a:t>
            </a:r>
            <a:r>
              <a:rPr lang="sl-SI" dirty="0" smtClean="0">
                <a:latin typeface="Amnesty Trade Gothic" panose="020B0503040303020004" pitchFamily="34" charset="-18"/>
              </a:rPr>
              <a:t>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Amnesty Trade Gothic" panose="020B0503040303020004" pitchFamily="34" charset="-18"/>
              </a:rPr>
              <a:t>Pozovite ga, da </a:t>
            </a:r>
            <a:r>
              <a:rPr lang="sl-SI" b="1" dirty="0">
                <a:latin typeface="Amnesty Trade Gothic" panose="020B0503040303020004" pitchFamily="34" charset="-18"/>
              </a:rPr>
              <a:t>preišče</a:t>
            </a:r>
            <a:r>
              <a:rPr lang="sl-SI" dirty="0">
                <a:latin typeface="Amnesty Trade Gothic" panose="020B0503040303020004" pitchFamily="34" charset="-18"/>
              </a:rPr>
              <a:t> poveljujoče, ki so bili vpleteni v streljanje.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971822" y="3573016"/>
            <a:ext cx="7199996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                   </a:t>
            </a:r>
            <a:r>
              <a:rPr lang="sl-SI" b="1" dirty="0" err="1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Jorge</a:t>
            </a:r>
            <a:r>
              <a:rPr lang="sl-SI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 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Abbott  </a:t>
            </a:r>
            <a:r>
              <a:rPr lang="sl-SI" b="1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Charme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</a:t>
            </a:r>
            <a:r>
              <a:rPr lang="sl-SI" b="1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National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</a:t>
            </a:r>
            <a:r>
              <a:rPr lang="sl-SI" b="1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Prosecutor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b="1" dirty="0">
              <a:solidFill>
                <a:schemeClr val="tx1"/>
              </a:solidFill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chemeClr val="tx1"/>
                </a:solidFill>
                <a:latin typeface="Amnesty Trade Gothic" panose="020B0503040303020004" pitchFamily="34" charset="-18"/>
              </a:rPr>
              <a:t>    Naslavljanje</a:t>
            </a:r>
            <a:r>
              <a:rPr lang="sl-SI" b="1" dirty="0">
                <a:solidFill>
                  <a:schemeClr val="tx1"/>
                </a:solidFill>
                <a:latin typeface="Amnesty Trade Gothic" panose="020B0503040303020004" pitchFamily="34" charset="-18"/>
              </a:rPr>
              <a:t>: </a:t>
            </a:r>
            <a:r>
              <a:rPr lang="sl-SI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Dear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Mr. </a:t>
            </a:r>
            <a:r>
              <a:rPr lang="sl-SI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National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Prosecutor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, </a:t>
            </a:r>
            <a:r>
              <a:rPr lang="sl-SI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Jorge</a:t>
            </a:r>
            <a:r>
              <a:rPr lang="sl-SI" dirty="0">
                <a:solidFill>
                  <a:schemeClr val="tx1"/>
                </a:solidFill>
                <a:latin typeface="Amnesty Trade Gothic" panose="020B0503040303020004" pitchFamily="34" charset="-18"/>
              </a:rPr>
              <a:t> Abbott </a:t>
            </a:r>
            <a:r>
              <a:rPr lang="sl-SI" dirty="0" err="1">
                <a:solidFill>
                  <a:schemeClr val="tx1"/>
                </a:solidFill>
                <a:latin typeface="Amnesty Trade Gothic" panose="020B0503040303020004" pitchFamily="34" charset="-18"/>
              </a:rPr>
              <a:t>Charme</a:t>
            </a:r>
            <a:endParaRPr lang="sl-SI" dirty="0">
              <a:solidFill>
                <a:schemeClr val="tx1"/>
              </a:solidFill>
              <a:latin typeface="Amnesty Trade Gothic" panose="020B0503040303020004" pitchFamily="34" charset="-18"/>
            </a:endParaRPr>
          </a:p>
          <a:p>
            <a:pPr algn="ctr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80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>
                <a:latin typeface="Amnesty Trade Gothic" panose="020B0503040303020004" pitchFamily="34" charset="-18"/>
              </a:rPr>
              <a:t>POVEJTE GUSTAVU, </a:t>
            </a:r>
            <a:r>
              <a:rPr lang="sl-SI" b="1" dirty="0" smtClean="0">
                <a:latin typeface="Amnesty Trade Gothic" panose="020B0503040303020004" pitchFamily="34" charset="-18"/>
              </a:rPr>
              <a:t>DA </a:t>
            </a:r>
            <a:r>
              <a:rPr lang="sl-SI" b="1" dirty="0">
                <a:latin typeface="Amnesty Trade Gothic" panose="020B0503040303020004" pitchFamily="34" charset="-18"/>
              </a:rPr>
              <a:t>NJEGOVA ŽRTEV </a:t>
            </a:r>
            <a:r>
              <a:rPr lang="sl-SI" b="1" dirty="0" smtClean="0">
                <a:latin typeface="Amnesty Trade Gothic" panose="020B0503040303020004" pitchFamily="34" charset="-18"/>
              </a:rPr>
              <a:t>NI ZAMAN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Amnesty Trade Gothic" panose="020B0503040303020004" pitchFamily="34" charset="-18"/>
              </a:rPr>
              <a:t>Pošljite mu </a:t>
            </a:r>
            <a:r>
              <a:rPr lang="sl-SI" b="1" dirty="0">
                <a:latin typeface="Amnesty Trade Gothic" panose="020B0503040303020004" pitchFamily="34" charset="-18"/>
              </a:rPr>
              <a:t>sporočila </a:t>
            </a:r>
            <a:r>
              <a:rPr lang="sl-SI" dirty="0">
                <a:latin typeface="Amnesty Trade Gothic" panose="020B0503040303020004" pitchFamily="34" charset="-18"/>
              </a:rPr>
              <a:t>upanja in solidarnosti. 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</a:pPr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Če </a:t>
            </a:r>
            <a:r>
              <a:rPr lang="sl-SI" dirty="0">
                <a:latin typeface="Amnesty Trade Gothic" panose="020B0503040303020004" pitchFamily="34" charset="-18"/>
              </a:rPr>
              <a:t>znate, mu lahko napišete </a:t>
            </a:r>
            <a:r>
              <a:rPr lang="sl-SI" b="1" dirty="0">
                <a:latin typeface="Amnesty Trade Gothic" panose="020B0503040303020004" pitchFamily="34" charset="-18"/>
              </a:rPr>
              <a:t>pismo podpore </a:t>
            </a:r>
            <a:r>
              <a:rPr lang="sl-SI" dirty="0">
                <a:latin typeface="Amnesty Trade Gothic" panose="020B0503040303020004" pitchFamily="34" charset="-18"/>
              </a:rPr>
              <a:t>v </a:t>
            </a:r>
            <a:r>
              <a:rPr lang="sl-SI" b="1" dirty="0">
                <a:latin typeface="Amnesty Trade Gothic" panose="020B0503040303020004" pitchFamily="34" charset="-18"/>
              </a:rPr>
              <a:t>Braillovi pisavi</a:t>
            </a:r>
            <a:r>
              <a:rPr lang="sl-SI" dirty="0">
                <a:latin typeface="Amnesty Trade Gothic" panose="020B0503040303020004" pitchFamily="34" charset="-18"/>
              </a:rPr>
              <a:t>. Lahko se odločite tudi, da ustvarite </a:t>
            </a:r>
            <a:r>
              <a:rPr lang="sl-SI" b="1" dirty="0">
                <a:latin typeface="Amnesty Trade Gothic" panose="020B0503040303020004" pitchFamily="34" charset="-18"/>
              </a:rPr>
              <a:t>reliefno sliko</a:t>
            </a:r>
            <a:r>
              <a:rPr lang="sl-SI" dirty="0">
                <a:latin typeface="Amnesty Trade Gothic" panose="020B0503040303020004" pitchFamily="34" charset="-18"/>
              </a:rPr>
              <a:t>, s katero boste ustvarili spodbudno besedo v tej pisavi (na </a:t>
            </a:r>
            <a:r>
              <a:rPr lang="sl-SI" b="1" dirty="0">
                <a:latin typeface="Amnesty Trade Gothic" panose="020B0503040303020004" pitchFamily="34" charset="-18"/>
              </a:rPr>
              <a:t>sola.amnesty.si/pisem-zapravice-2020</a:t>
            </a:r>
            <a:r>
              <a:rPr lang="sl-SI" dirty="0">
                <a:latin typeface="Amnesty Trade Gothic" panose="020B0503040303020004" pitchFamily="34" charset="-18"/>
              </a:rPr>
              <a:t> najdete nekaj primerov besed). 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71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GUSTAVO GATICA, ČILE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91459" y="2466000"/>
            <a:ext cx="8672206" cy="439200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es-ES" dirty="0" smtClean="0"/>
              <a:t> 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Ostani močan, </a:t>
            </a:r>
            <a:r>
              <a:rPr lang="sl-SI" dirty="0" err="1" smtClean="0"/>
              <a:t>Gustavo</a:t>
            </a:r>
            <a:r>
              <a:rPr lang="sl-SI" dirty="0" smtClean="0"/>
              <a:t>. Boj se nadaljuje in tvoja prizadevanja niso bila zaman.</a:t>
            </a:r>
          </a:p>
          <a:p>
            <a:endParaRPr lang="sl-SI" dirty="0" smtClean="0"/>
          </a:p>
          <a:p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/>
          </a:p>
          <a:p>
            <a:r>
              <a:rPr lang="sl-SI" dirty="0" err="1" smtClean="0"/>
              <a:t>Gustavo</a:t>
            </a:r>
            <a:r>
              <a:rPr lang="sl-SI" dirty="0" smtClean="0"/>
              <a:t>! Tvoja zgodba me je navdihnila in je primer poguma in branjenja pravice do protestiranja.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23348" y="2362728"/>
            <a:ext cx="8496944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»</a:t>
            </a:r>
            <a:r>
              <a:rPr lang="es-ES" b="1" dirty="0">
                <a:solidFill>
                  <a:schemeClr val="tx1"/>
                </a:solidFill>
              </a:rPr>
              <a:t>Mucha fuerza Gustavo. La lucha sigue y tu esfuerzo no ha sido en vano«</a:t>
            </a:r>
            <a:r>
              <a:rPr lang="sl-SI" b="1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323348" y="4178316"/>
            <a:ext cx="8496944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»</a:t>
            </a:r>
            <a:r>
              <a:rPr lang="es-ES" b="1" dirty="0">
                <a:solidFill>
                  <a:schemeClr val="tx1"/>
                </a:solidFill>
              </a:rPr>
              <a:t>Gustavo! tu historia me ha inspirado y es un ejemplo de valentía en la defensa por el derecho a la protesta«</a:t>
            </a:r>
            <a:r>
              <a:rPr lang="sl-SI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7431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GUSTAVO GATICA, ČILE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917000"/>
            <a:ext cx="8578800" cy="439200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b="1" dirty="0"/>
              <a:t>Pomembno:</a:t>
            </a:r>
            <a:r>
              <a:rPr lang="sl-SI" dirty="0"/>
              <a:t> </a:t>
            </a:r>
            <a:r>
              <a:rPr lang="sl-SI" dirty="0" err="1" smtClean="0"/>
              <a:t>Gustavo</a:t>
            </a:r>
            <a:r>
              <a:rPr lang="sl-SI" dirty="0" smtClean="0"/>
              <a:t> je oslepel. V svojih (solidarnostnih) sporočilih </a:t>
            </a:r>
            <a:r>
              <a:rPr lang="sl-SI" dirty="0" smtClean="0"/>
              <a:t>bodite pozorni na to, da ne bi bili nehote neobčutljivi.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74" y="2780928"/>
            <a:ext cx="4234692" cy="338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GUSTAVO GATICA, ČILE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917000"/>
            <a:ext cx="8578800" cy="439200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Če imate čas, si lahko ogledate kratek </a:t>
            </a:r>
            <a:r>
              <a:rPr lang="sl-SI" dirty="0" smtClean="0"/>
              <a:t>posnetek: </a:t>
            </a:r>
            <a:r>
              <a:rPr lang="sl-SI" b="1" dirty="0" smtClean="0">
                <a:hlinkClick r:id="rId2"/>
              </a:rPr>
              <a:t>https</a:t>
            </a:r>
            <a:r>
              <a:rPr lang="sl-SI" b="1" dirty="0">
                <a:hlinkClick r:id="rId2"/>
              </a:rPr>
              <a:t>://sola.amnesty.si/gustavo</a:t>
            </a:r>
            <a:r>
              <a:rPr lang="sl-SI" b="1" dirty="0"/>
              <a:t>.</a:t>
            </a: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07713"/>
            <a:ext cx="4484600" cy="38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559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7C1BA77FD8CD4580A475C513D81D5F" ma:contentTypeVersion="12" ma:contentTypeDescription="Ustvari nov dokument." ma:contentTypeScope="" ma:versionID="3a3992bab167d0a8660d55bb57454583">
  <xsd:schema xmlns:xsd="http://www.w3.org/2001/XMLSchema" xmlns:xs="http://www.w3.org/2001/XMLSchema" xmlns:p="http://schemas.microsoft.com/office/2006/metadata/properties" xmlns:ns2="01e40f41-5b4f-4617-b3e8-d2f7fb43de41" xmlns:ns3="fc37e61d-d9e7-49a6-a270-435704b032aa" targetNamespace="http://schemas.microsoft.com/office/2006/metadata/properties" ma:root="true" ma:fieldsID="7ceba9c564c581c5d162f0ca902db897" ns2:_="" ns3:_="">
    <xsd:import namespace="01e40f41-5b4f-4617-b3e8-d2f7fb43de41"/>
    <xsd:import namespace="fc37e61d-d9e7-49a6-a270-435704b03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40f41-5b4f-4617-b3e8-d2f7fb43d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7e61d-d9e7-49a6-a270-435704b03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48512E-E930-441D-BBB5-1C223C3C94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F0AA5C-DA69-4530-8D91-CB2A85B3A42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c37e61d-d9e7-49a6-a270-435704b032aa"/>
    <ds:schemaRef ds:uri="http://purl.org/dc/elements/1.1/"/>
    <ds:schemaRef ds:uri="http://schemas.microsoft.com/office/2006/metadata/properties"/>
    <ds:schemaRef ds:uri="01e40f41-5b4f-4617-b3e8-d2f7fb43de4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C7D870-4F80-4E3E-9D2B-623E129889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e40f41-5b4f-4617-b3e8-d2f7fb43de41"/>
    <ds:schemaRef ds:uri="fc37e61d-d9e7-49a6-a270-435704b03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352</Words>
  <Application>Microsoft Office PowerPoint</Application>
  <PresentationFormat>Diaprojekcija na zaslonu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9</vt:i4>
      </vt:variant>
    </vt:vector>
  </HeadingPairs>
  <TitlesOfParts>
    <vt:vector size="19" baseType="lpstr">
      <vt:lpstr>Amnesty Trade Gothic</vt:lpstr>
      <vt:lpstr>Arial</vt:lpstr>
      <vt:lpstr>Arial Narrow</vt:lpstr>
      <vt:lpstr>DejaVu Sans</vt:lpstr>
      <vt:lpstr>Geneva</vt:lpstr>
      <vt:lpstr>StarSymbol</vt:lpstr>
      <vt:lpstr>Times New Roman</vt:lpstr>
      <vt:lpstr>Wingdings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Metka Naglič</cp:lastModifiedBy>
  <cp:revision>43</cp:revision>
  <dcterms:modified xsi:type="dcterms:W3CDTF">2020-11-03T13:32:32Z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0x010100F27C1BA77FD8CD4580A475C513D81D5F</vt:lpwstr>
  </property>
</Properties>
</file>